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500" r:id="rId5"/>
    <p:sldId id="1501" r:id="rId6"/>
    <p:sldId id="1544" r:id="rId7"/>
    <p:sldId id="1574" r:id="rId8"/>
    <p:sldId id="1572" r:id="rId9"/>
    <p:sldId id="1573" r:id="rId10"/>
    <p:sldId id="1576" r:id="rId11"/>
    <p:sldId id="1542" r:id="rId12"/>
    <p:sldId id="1543" r:id="rId13"/>
    <p:sldId id="1546" r:id="rId14"/>
    <p:sldId id="1547" r:id="rId15"/>
    <p:sldId id="1548" r:id="rId16"/>
    <p:sldId id="1549" r:id="rId17"/>
    <p:sldId id="1550" r:id="rId18"/>
    <p:sldId id="1551" r:id="rId19"/>
    <p:sldId id="1552" r:id="rId20"/>
    <p:sldId id="1553" r:id="rId21"/>
    <p:sldId id="1554" r:id="rId22"/>
    <p:sldId id="1555" r:id="rId23"/>
    <p:sldId id="1556" r:id="rId24"/>
    <p:sldId id="1557" r:id="rId25"/>
    <p:sldId id="1558" r:id="rId26"/>
    <p:sldId id="1559" r:id="rId27"/>
    <p:sldId id="1560" r:id="rId28"/>
    <p:sldId id="1561" r:id="rId29"/>
    <p:sldId id="1562" r:id="rId30"/>
    <p:sldId id="1563" r:id="rId31"/>
    <p:sldId id="1564" r:id="rId32"/>
    <p:sldId id="1565" r:id="rId33"/>
    <p:sldId id="1566" r:id="rId34"/>
    <p:sldId id="1567" r:id="rId35"/>
    <p:sldId id="1570" r:id="rId36"/>
    <p:sldId id="1571" r:id="rId37"/>
    <p:sldId id="1568" r:id="rId38"/>
    <p:sldId id="1569" r:id="rId3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it 2019 Template (Light)" id="{D5BB76F4-83CF-43C2-B768-FA13CADF33A0}">
          <p14:sldIdLst>
            <p14:sldId id="1500"/>
            <p14:sldId id="1501"/>
            <p14:sldId id="1544"/>
            <p14:sldId id="1574"/>
            <p14:sldId id="1572"/>
            <p14:sldId id="1573"/>
            <p14:sldId id="1576"/>
            <p14:sldId id="1542"/>
            <p14:sldId id="1543"/>
            <p14:sldId id="1546"/>
            <p14:sldId id="1547"/>
            <p14:sldId id="1548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70"/>
            <p14:sldId id="1571"/>
            <p14:sldId id="1568"/>
            <p14:sldId id="1569"/>
          </p14:sldIdLst>
        </p14:section>
        <p14:section name="Resource / Guidelines" id="{043A0922-05EE-4E19-A2A7-CD8FACB706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00"/>
    <a:srgbClr val="E72C97"/>
    <a:srgbClr val="FF6138"/>
    <a:srgbClr val="A166FF"/>
    <a:srgbClr val="527FFF"/>
    <a:srgbClr val="FF5252"/>
    <a:srgbClr val="000000"/>
    <a:srgbClr val="282828"/>
    <a:srgbClr val="FFFFFF"/>
    <a:srgbClr val="D23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2397" autoAdjust="0"/>
  </p:normalViewPr>
  <p:slideViewPr>
    <p:cSldViewPr snapToGrid="0">
      <p:cViewPr varScale="1">
        <p:scale>
          <a:sx n="99" d="100"/>
          <a:sy n="99" d="100"/>
        </p:scale>
        <p:origin x="354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3/26/2019 12:37 AM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3/26/2019 12:37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0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7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8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8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1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3/26/2019 12:37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0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ummitpink">
            <a:extLst>
              <a:ext uri="{FF2B5EF4-FFF2-40B4-BE49-F238E27FC236}">
                <a16:creationId xmlns:a16="http://schemas.microsoft.com/office/drawing/2014/main" id="{7B608FB8-BC2F-477B-A115-09BFB1B9B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9DC84CA-CE72-4309-9EAB-66ED7D370A86}"/>
              </a:ext>
            </a:extLst>
          </p:cNvPr>
          <p:cNvSpPr/>
          <p:nvPr userDrawn="1"/>
        </p:nvSpPr>
        <p:spPr bwMode="black">
          <a:xfrm>
            <a:off x="567307" y="3564340"/>
            <a:ext cx="2127613" cy="1276425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endParaRPr lang="en-US" sz="3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7621C-B751-485D-99D9-A8088077E9C6}"/>
              </a:ext>
            </a:extLst>
          </p:cNvPr>
          <p:cNvSpPr txBox="1"/>
          <p:nvPr userDrawn="1"/>
        </p:nvSpPr>
        <p:spPr bwMode="black">
          <a:xfrm>
            <a:off x="3362081" y="3435128"/>
            <a:ext cx="4486519" cy="794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200" b="0" kern="1200" spc="1200" baseline="0" dirty="0">
                <a:solidFill>
                  <a:schemeClr val="tx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SUMMIT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E023C602-6BE4-47DE-B943-32F0B4DC2F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2081" y="4270635"/>
            <a:ext cx="9869732" cy="553998"/>
          </a:xfrm>
        </p:spPr>
        <p:txBody>
          <a:bodyPr lIns="0" tIns="0" rIns="0" bIns="0"/>
          <a:lstStyle>
            <a:lvl1pPr marL="0" algn="l" defTabSz="1097212" rtl="0" eaLnBrk="1" latinLnBrk="0" hangingPunct="1">
              <a:lnSpc>
                <a:spcPct val="90000"/>
              </a:lnSpc>
              <a:spcAft>
                <a:spcPts val="1800"/>
              </a:spcAft>
              <a:defRPr lang="en-US" sz="4000" b="0" kern="1200" spc="600" baseline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8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CITY NAME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6324" y="1427011"/>
            <a:ext cx="14017752" cy="571606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AA8A47-C5F7-4859-8110-C48C0CFB8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090277-2AEC-4589-A0BC-2AEE9638B004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5BDEDD-1799-4711-AFB7-000C1A5F4B7A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FB791A-438B-44C5-9345-E78C95C40297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411E4A2D-1820-442F-BD3F-461BCDD042B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mmitpink">
            <a:extLst>
              <a:ext uri="{FF2B5EF4-FFF2-40B4-BE49-F238E27FC236}">
                <a16:creationId xmlns:a16="http://schemas.microsoft.com/office/drawing/2014/main" id="{A70FE137-F3F1-4B64-8983-D64B3EDA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B5873-CF26-4556-B4B0-239A7126883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18F938-DFAC-4F7B-8B12-B2B44FAF0AA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D5E327-4A56-42F4-9E19-E4C17D16944D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9B5B42AC-9770-464D-8E27-7DF76D70C218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8B1A0E-731D-4AD7-8C46-F0F05F21E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t="22116"/>
          <a:stretch/>
        </p:blipFill>
        <p:spPr bwMode="white">
          <a:xfrm flipH="1" flipV="1">
            <a:off x="-3" y="0"/>
            <a:ext cx="14630402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A0F77-9119-4B75-9256-CBACF7E00C8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B5BFC-4C4A-48E8-9972-01D702D251A2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820FD-2DDC-4EE1-B79D-009B3DDF5D98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2C611321-4375-4774-B64A-DFEBA63198AC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61396-5886-41B4-BBC0-939B0D1D94C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7F915C-3FA2-4A5D-B997-655E978C009F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A543-A464-4D97-96AB-E77598D648C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CB043161-9FFF-4CA5-B6D0-F762D953CE7E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5D794-DFFC-4214-AD22-15DC429A8AA3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10EC2-2C89-4051-8B37-B2617CA9276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249913-DAFA-47B0-A6D2-B6285DD432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20159795-9550-480F-9E75-19241948440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 flipV="1"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C51F4B-76CE-4269-A8A1-B3D8041F1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1239-A73C-4685-9E35-F5D795BB27B6}"/>
              </a:ext>
            </a:extLst>
          </p:cNvPr>
          <p:cNvGrpSpPr/>
          <p:nvPr userDrawn="1"/>
        </p:nvGrpSpPr>
        <p:grpSpPr bwMode="black">
          <a:xfrm>
            <a:off x="538164" y="7480673"/>
            <a:ext cx="4366203" cy="349836"/>
            <a:chOff x="15462169" y="3620906"/>
            <a:chExt cx="5755114" cy="461122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2EF1FC-A325-4A3C-AF24-2F0816040C80}"/>
                </a:ext>
              </a:extLst>
            </p:cNvPr>
            <p:cNvSpPr txBox="1"/>
            <p:nvPr userDrawn="1"/>
          </p:nvSpPr>
          <p:spPr bwMode="black">
            <a:xfrm>
              <a:off x="16349615" y="3620906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37C4F5-F56D-44D5-9ECD-8BF490385D7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ummitpink">
            <a:extLst>
              <a:ext uri="{FF2B5EF4-FFF2-40B4-BE49-F238E27FC236}">
                <a16:creationId xmlns:a16="http://schemas.microsoft.com/office/drawing/2014/main" id="{DCE151BC-25D8-41A0-8CC5-9B5D23F1B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black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2F340-0598-4806-899C-D106A0B4FFC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79CAF-F798-4ED3-9CA6-061163C3287E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BD0D3F-F2A6-4DB9-A080-8F7EA66F7F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E72E0899-9E18-4317-B7E5-C3F57DDAF13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Reminder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01847-5CAF-4FC3-8F2A-C22DD706ADBB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</a:t>
            </a:r>
            <a:b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session survey.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23EE07-A5B5-48E3-9EA8-C1EAECD604BB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8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D699BB-11E7-4913-B301-5E3E6D2BE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5E284F4-9467-43F4-B445-7D9D9A904B4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BFE1CE-8D4E-4420-B8D0-A2596221A7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DF6E23-C45F-40B4-AEAB-3444F41D3585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CB0038-A61B-483A-903F-8FF38E4BB38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6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83F5EE-B4F7-479E-8397-30873492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EB09985-DDBD-43D9-A4A3-6F4555DFC34A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CCE726-6DCE-459D-B04B-F2CF5F187C01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5657A-8F69-49A2-9B56-68920352E527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FD77D4-3A14-4331-AA04-9DFC5AAA4CD5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40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202AE6-866E-4EC4-89B3-4AD1E9281E55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E2086-1A6A-442F-A5C7-E5F96AAF6B61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4D031B-E88B-493D-B8EB-D3D99981E5BB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442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37.svg"/><Relationship Id="rId2" Type="http://schemas.openxmlformats.org/officeDocument/2006/relationships/image" Target="../media/image13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16.png"/><Relationship Id="rId1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21.png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23.pn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5.png"/><Relationship Id="rId18" Type="http://schemas.openxmlformats.org/officeDocument/2006/relationships/image" Target="../media/image41.svg"/><Relationship Id="rId7" Type="http://schemas.openxmlformats.org/officeDocument/2006/relationships/image" Target="../media/image22.png"/><Relationship Id="rId12" Type="http://schemas.openxmlformats.org/officeDocument/2006/relationships/image" Target="../media/image39.svg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51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Relationship Id="rId1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dotnet-extensions-configuration" TargetMode="External"/><Relationship Id="rId2" Type="http://schemas.openxmlformats.org/officeDocument/2006/relationships/hyperlink" Target="https://github.com/aws/aws-aspnet-cognito-identity-provider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ws/aws-ssm-data-protection-provider-for-asp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7.png"/><Relationship Id="rId18" Type="http://schemas.openxmlformats.org/officeDocument/2006/relationships/image" Target="../media/image47.svg"/><Relationship Id="rId26" Type="http://schemas.openxmlformats.org/officeDocument/2006/relationships/image" Target="../media/image6.png"/><Relationship Id="rId21" Type="http://schemas.openxmlformats.org/officeDocument/2006/relationships/image" Target="../media/image12.png"/><Relationship Id="rId34" Type="http://schemas.openxmlformats.org/officeDocument/2006/relationships/image" Target="../media/image55.svg"/><Relationship Id="rId7" Type="http://schemas.openxmlformats.org/officeDocument/2006/relationships/image" Target="../media/image14.png"/><Relationship Id="rId12" Type="http://schemas.openxmlformats.org/officeDocument/2006/relationships/image" Target="../media/image35.svg"/><Relationship Id="rId17" Type="http://schemas.openxmlformats.org/officeDocument/2006/relationships/image" Target="../media/image22.png"/><Relationship Id="rId25" Type="http://schemas.openxmlformats.org/officeDocument/2006/relationships/image" Target="../media/image7.png"/><Relationship Id="rId33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9.svg"/><Relationship Id="rId20" Type="http://schemas.openxmlformats.org/officeDocument/2006/relationships/image" Target="../media/image25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svg"/><Relationship Id="rId11" Type="http://schemas.openxmlformats.org/officeDocument/2006/relationships/image" Target="../media/image16.png"/><Relationship Id="rId24" Type="http://schemas.openxmlformats.org/officeDocument/2006/relationships/image" Target="../media/image49.svg"/><Relationship Id="rId32" Type="http://schemas.openxmlformats.org/officeDocument/2006/relationships/image" Target="../media/image53.sv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23.svg"/><Relationship Id="rId10" Type="http://schemas.openxmlformats.org/officeDocument/2006/relationships/image" Target="../media/image33.svg"/><Relationship Id="rId19" Type="http://schemas.openxmlformats.org/officeDocument/2006/relationships/image" Target="../media/image11.png"/><Relationship Id="rId31" Type="http://schemas.openxmlformats.org/officeDocument/2006/relationships/image" Target="../media/image25.png"/><Relationship Id="rId4" Type="http://schemas.openxmlformats.org/officeDocument/2006/relationships/image" Target="../media/image41.svg"/><Relationship Id="rId9" Type="http://schemas.openxmlformats.org/officeDocument/2006/relationships/image" Target="../media/image15.png"/><Relationship Id="rId14" Type="http://schemas.openxmlformats.org/officeDocument/2006/relationships/image" Target="../media/image37.svg"/><Relationship Id="rId22" Type="http://schemas.openxmlformats.org/officeDocument/2006/relationships/image" Target="../media/image27.svg"/><Relationship Id="rId27" Type="http://schemas.openxmlformats.org/officeDocument/2006/relationships/image" Target="../media/image10.png"/><Relationship Id="rId30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dotnet" TargetMode="External"/><Relationship Id="rId7" Type="http://schemas.openxmlformats.org/officeDocument/2006/relationships/hyperlink" Target="https://github.com/aws/aws-toolkit-vscode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aws/aws-extensions-for-dotnet-cli" TargetMode="External"/><Relationship Id="rId5" Type="http://schemas.openxmlformats.org/officeDocument/2006/relationships/hyperlink" Target="https://github.com/aws/aws-lambda-dotnet" TargetMode="External"/><Relationship Id="rId4" Type="http://schemas.openxmlformats.org/officeDocument/2006/relationships/hyperlink" Target="https://github.com/aws/aws-sdk-ne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ws-x-ray-support-for-net-core-is-ga/" TargetMode="External"/><Relationship Id="rId2" Type="http://schemas.openxmlformats.org/officeDocument/2006/relationships/hyperlink" Target="https://aws.amazon.com/blogs/developer/now-generally-available-the-asp-net-core-identity-provider-for-amazon-cognito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ws.amazon.com/blogs/developer/aws-sdk-for-net-now-targets-net-standard-2-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extensions-for-dotnet-cli/tree/master/src/docs/Layers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nnouncing-amazon-lambda-runtimesuppo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visualstudio/" TargetMode="External"/><Relationship Id="rId2" Type="http://schemas.openxmlformats.org/officeDocument/2006/relationships/hyperlink" Target="https://github.com/aws/aws-extensions-for-dotnet-cli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9E5F-4F15-4A76-88AD-D128A3600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12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651530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Modern application architecture using </a:t>
            </a:r>
            <a:r>
              <a:rPr lang="en-US" dirty="0" err="1"/>
              <a:t>serverless</a:t>
            </a:r>
            <a:r>
              <a:rPr lang="en-US" dirty="0"/>
              <a:t> and containers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AWS Lambda </a:t>
            </a:r>
            <a:r>
              <a:rPr lang="en-US" dirty="0"/>
              <a:t>debugging techniques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Use </a:t>
            </a:r>
            <a:r>
              <a:rPr lang="en-US" dirty="0" smtClean="0"/>
              <a:t>AWS Lambda </a:t>
            </a:r>
            <a:r>
              <a:rPr lang="en-US" dirty="0" smtClean="0"/>
              <a:t>Layers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Using </a:t>
            </a:r>
            <a:r>
              <a:rPr lang="en-US" dirty="0"/>
              <a:t>new AWS extension libraries in our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CI/CD with the AWS Code </a:t>
            </a:r>
            <a:r>
              <a:rPr lang="en-US" dirty="0" smtClean="0"/>
              <a:t>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15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mosaic image?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3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8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11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Tile Gallery</a:t>
            </a:r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2" idx="2"/>
            <a:endCxn id="10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10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19" name="Straight Arrow Connector 18"/>
          <p:cNvCxnSpPr>
            <a:stCxn id="10" idx="2"/>
            <a:endCxn id="18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23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Tile Data</a:t>
              </a:r>
            </a:p>
          </p:txBody>
        </p:sp>
      </p:grpSp>
      <p:cxnSp>
        <p:nvCxnSpPr>
          <p:cNvPr id="25" name="Elbow Connector 24"/>
          <p:cNvCxnSpPr>
            <a:stCxn id="21" idx="0"/>
            <a:endCxn id="23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6" idx="3"/>
            <a:endCxn id="9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3" name="Elbow Connector 32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endCxn id="17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242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tile gallery ingestion</a:t>
            </a:r>
          </a:p>
        </p:txBody>
      </p:sp>
    </p:spTree>
    <p:extLst>
      <p:ext uri="{BB962C8B-B14F-4D97-AF65-F5344CB8AC3E}">
        <p14:creationId xmlns:p14="http://schemas.microsoft.com/office/powerpoint/2010/main" val="3644518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tile ingestion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431413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Accepts zip file from user containing multiple images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dirty="0" smtClean="0"/>
              <a:t>Analyzes </a:t>
            </a:r>
            <a:r>
              <a:rPr lang="en-US" dirty="0"/>
              <a:t>each image to create tile information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 smtClean="0"/>
          </a:p>
          <a:p>
            <a:pPr>
              <a:spcBef>
                <a:spcPts val="4200"/>
              </a:spcBef>
            </a:pPr>
            <a:r>
              <a:rPr lang="en-US" dirty="0" smtClean="0"/>
              <a:t>Resizes </a:t>
            </a:r>
            <a:r>
              <a:rPr lang="en-US" dirty="0"/>
              <a:t>each image and save as a tile in a named </a:t>
            </a:r>
            <a:r>
              <a:rPr lang="en-US" dirty="0" smtClean="0"/>
              <a:t>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323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tile ingestion 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5" name="Right Arrow 4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7" name="Group 6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13" name="Right Arrow 12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16" name="Bent-Up Arrow 15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Bent-Up Arrow 16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19" name="Group 18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5" name="Rectangle 24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3" name="Rectangle 2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657419" y="1151315"/>
            <a:ext cx="2525611" cy="1147943"/>
            <a:chOff x="11647479" y="1830954"/>
            <a:chExt cx="2525611" cy="11479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716922" y="1991539"/>
              <a:ext cx="1456168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119234" y="4615233"/>
              <a:ext cx="1696618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8" name="Group 37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1119234" y="5920584"/>
              <a:ext cx="145777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43" name="Group 42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47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8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9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44" name="Down Arrow 43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wn Arrow 44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Down Arrow 45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51" name="Group 50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324427" y="2686312"/>
                <a:ext cx="1527721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xmlns="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54" name="Down Arrow 53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60" name="Rectangle 59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63" name="Lightning Bolt 62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15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Why did we choose AWS Batch?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387709" y="1596974"/>
            <a:ext cx="8838163" cy="52075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No charge for idle compute environments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Ability to use Amazon EC2 Spot Instances</a:t>
            </a:r>
            <a:endParaRPr lang="en-US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446800" y="4756759"/>
            <a:ext cx="3253135" cy="2142707"/>
            <a:chOff x="10438278" y="5203666"/>
            <a:chExt cx="3253135" cy="2142707"/>
          </a:xfrm>
        </p:grpSpPr>
        <p:sp>
          <p:nvSpPr>
            <p:cNvPr id="6" name="Rectangle 5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Instance(s)</a:t>
                  </a:r>
                </a:p>
              </p:txBody>
            </p:sp>
            <p:pic>
              <p:nvPicPr>
                <p:cNvPr id="17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10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12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On-demand Instance(s)</a:t>
                  </a: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10438278" y="5203666"/>
              <a:ext cx="3253135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9" name="Group 18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Rectangle 23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211584" y="2858422"/>
                <a:ext cx="1568379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26" name="Right Arrow 25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70400" y="1420392"/>
            <a:ext cx="2473005" cy="639699"/>
            <a:chOff x="7928629" y="1386774"/>
            <a:chExt cx="2473005" cy="639699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22887" y="1422268"/>
              <a:ext cx="1978747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30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31" name="Right Arrow 30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87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Tile ingestion</a:t>
            </a:r>
          </a:p>
        </p:txBody>
      </p:sp>
    </p:spTree>
    <p:extLst>
      <p:ext uri="{BB962C8B-B14F-4D97-AF65-F5344CB8AC3E}">
        <p14:creationId xmlns:p14="http://schemas.microsoft.com/office/powerpoint/2010/main" val="55376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0164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Dead-Letter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the AWS .NET Mock Lambda Test Tool to replay and debug events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AWS 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84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0704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.NET Core on AWS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 Engineer</a:t>
            </a:r>
            <a:endParaRPr lang="en-US" dirty="0"/>
          </a:p>
          <a:p>
            <a:r>
              <a:rPr lang="en-US" dirty="0" smtClean="0"/>
              <a:t>Amazon Web Services</a:t>
            </a:r>
            <a:br>
              <a:rPr lang="en-US" dirty="0" smtClean="0"/>
            </a:br>
            <a:r>
              <a:rPr lang="en-US" dirty="0" smtClean="0"/>
              <a:t>Twitter: 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MAD306</a:t>
            </a:r>
          </a:p>
        </p:txBody>
      </p:sp>
    </p:spTree>
    <p:extLst>
      <p:ext uri="{BB962C8B-B14F-4D97-AF65-F5344CB8AC3E}">
        <p14:creationId xmlns:p14="http://schemas.microsoft.com/office/powerpoint/2010/main" val="3849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mosaic rendering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5550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Builds mosaic image using the matched tiles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999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mosaic rendering works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4" name="Rectangle 3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0" name="Group 9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16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7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68264" y="5469310"/>
                <a:ext cx="1074653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14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>
                    <a:solidFill>
                      <a:srgbClr val="232F3E"/>
                    </a:solidFill>
                  </a:rPr>
                </a:br>
                <a:r>
                  <a:rPr lang="en-US" sz="1100" dirty="0">
                    <a:solidFill>
                      <a:srgbClr val="232F3E"/>
                    </a:solidFill>
                  </a:rPr>
                  <a:t>(F#)</a:t>
                </a:r>
              </a:p>
            </p:txBody>
          </p:sp>
        </p:grpSp>
        <p:sp>
          <p:nvSpPr>
            <p:cNvPr id="12" name="Down Arrow 11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21" name="Group 20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33" name="Right Arrow 32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Bent-Up Arrow 33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Bent-Up Arrow 34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1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Medium render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7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37" name="Group 36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38" name="Bent-Up Arrow 37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52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Completion notification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9" name="Right Arrow 48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Bent-Up Arrow 49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Bent-Up Arrow 50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47" name="Right Arrow 46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6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Color map</a:t>
                </a:r>
              </a:p>
            </p:txBody>
          </p:sp>
        </p:grpSp>
        <p:sp>
          <p:nvSpPr>
            <p:cNvPr id="56" name="Down Arrow 55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058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87110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59800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</a:t>
            </a:r>
            <a:r>
              <a:rPr lang="en-US" dirty="0" smtClean="0">
                <a:latin typeface="+mn-lt"/>
              </a:rPr>
              <a:t>AWS Step </a:t>
            </a:r>
            <a:r>
              <a:rPr lang="en-US" dirty="0" smtClean="0">
                <a:latin typeface="+mn-lt"/>
              </a:rPr>
              <a:t>Functions to orchestrate a workflow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</a:t>
            </a:r>
            <a:r>
              <a:rPr lang="en-US" dirty="0" smtClean="0">
                <a:latin typeface="+mn-lt"/>
              </a:rPr>
              <a:t>AWS Lambda </a:t>
            </a:r>
            <a:r>
              <a:rPr lang="en-US" dirty="0" smtClean="0">
                <a:latin typeface="+mn-lt"/>
              </a:rPr>
              <a:t>layers with .NET </a:t>
            </a:r>
            <a:r>
              <a:rPr lang="en-US" smtClean="0">
                <a:latin typeface="+mn-lt"/>
              </a:rPr>
              <a:t>Core </a:t>
            </a:r>
            <a:r>
              <a:rPr lang="en-US" smtClean="0">
                <a:latin typeface="+mn-lt"/>
              </a:rPr>
              <a:t>AWS Lambda </a:t>
            </a:r>
            <a:r>
              <a:rPr lang="en-US" dirty="0" smtClean="0">
                <a:latin typeface="+mn-lt"/>
              </a:rPr>
              <a:t>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19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</a:t>
            </a:r>
          </a:p>
        </p:txBody>
      </p:sp>
    </p:spTree>
    <p:extLst>
      <p:ext uri="{BB962C8B-B14F-4D97-AF65-F5344CB8AC3E}">
        <p14:creationId xmlns:p14="http://schemas.microsoft.com/office/powerpoint/2010/main" val="1969931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the web front-end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23698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Create new tile galleries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662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the web front-end works</a:t>
            </a:r>
            <a:endParaRPr lang="en-US"/>
          </a:p>
        </p:txBody>
      </p:sp>
      <p:pic>
        <p:nvPicPr>
          <p:cNvPr id="3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5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1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16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17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55959" y="2801130"/>
              <a:ext cx="262956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0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97592" y="6335486"/>
              <a:ext cx="148502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23" name="Up-Down Arrow 2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30" name="Bent-Up Arrow 29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1610543" y="5854489"/>
              <a:ext cx="165013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35" name="Right Arrow 34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0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5" grpId="0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Hosting the web front-end</a:t>
            </a:r>
          </a:p>
        </p:txBody>
      </p:sp>
    </p:spTree>
    <p:extLst>
      <p:ext uri="{BB962C8B-B14F-4D97-AF65-F5344CB8AC3E}">
        <p14:creationId xmlns:p14="http://schemas.microsoft.com/office/powerpoint/2010/main" val="4294457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7" y="1990945"/>
            <a:ext cx="12813049" cy="49982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Use our high level libraries to handle identity, data protection, and configuration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568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Library repositories on GitHub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3611784" cy="392107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Identity Provider for Amazon Cognito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2"/>
              </a:rPr>
              <a:t>https://github.com/aws/aws-aspnet-cognito-identity-provider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IConfiguration Provider for AWS Systems Manager Parameter Store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3"/>
              </a:rPr>
              <a:t>https://github.com/aws/aws-dotnet-extensions-configuration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DataProtection Provider for </a:t>
            </a:r>
            <a:r>
              <a:rPr lang="en-US" smtClean="0"/>
              <a:t>AWS Systems Manager</a:t>
            </a:r>
            <a:r>
              <a:rPr lang="en-US" smtClean="0">
                <a:latin typeface="+mn-lt"/>
              </a:rPr>
              <a:t/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4"/>
              </a:rPr>
              <a:t>https://github.com/aws/aws-ssm-data-protection-provider-for-aspnet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396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for .NET on AWS</a:t>
            </a:r>
          </a:p>
        </p:txBody>
      </p:sp>
    </p:spTree>
    <p:extLst>
      <p:ext uri="{BB962C8B-B14F-4D97-AF65-F5344CB8AC3E}">
        <p14:creationId xmlns:p14="http://schemas.microsoft.com/office/powerpoint/2010/main" val="2174530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97809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3" name="Rectangle 2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2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6" name="Right Arrow 5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7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9" name="Right Arrow 8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44" name="Bent-Up Arrow 43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Bent-Up Arrow 44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671652" y="1123457"/>
                <a:ext cx="106182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2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11982833" y="2136792"/>
                  <a:ext cx="101213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9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12001140" y="3074295"/>
                  <a:ext cx="89511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32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Down Arrow 28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Down Arrow 29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Down Arrow 30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3" name="Lightning Bolt 22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49517" y="271124"/>
                <a:ext cx="1653338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54" name="Rectangle 53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58" name="Group 57"/>
              <p:cNvGrpSpPr/>
              <p:nvPr/>
            </p:nvGrpSpPr>
            <p:grpSpPr>
              <a:xfrm>
                <a:off x="9133344" y="4675529"/>
                <a:ext cx="1321753" cy="2222670"/>
                <a:chOff x="4894606" y="1666329"/>
                <a:chExt cx="2447925" cy="450881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98" name="Rectangle 97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99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xmlns="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836037"/>
                  <a:chOff x="5559625" y="3143250"/>
                  <a:chExt cx="1072750" cy="1836037"/>
                </a:xfrm>
              </p:grpSpPr>
              <p:pic>
                <p:nvPicPr>
                  <p:cNvPr id="96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xmlns="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1"/>
                    <a:ext cx="1072750" cy="1217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>
                        <a:solidFill>
                          <a:srgbClr val="232F3E"/>
                        </a:solidFill>
                      </a:rPr>
                      <a:t>(F#)</a:t>
                    </a:r>
                  </a:p>
                </p:txBody>
              </p:sp>
            </p:grpSp>
            <p:sp>
              <p:nvSpPr>
                <p:cNvPr id="94" name="Down Arrow 93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Right Arrow 94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89" name="Right Arrow 8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" name="Bent-Up Arrow 8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1" name="Bent-Up Arrow 9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Medium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Large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80" name="Rectangle 79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81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61" name="Bent-Up Arrow 60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7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Notify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75" name="Right Arrow 7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Bent-Up Arrow 7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Bent-Up Arrow 7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735819"/>
                <a:chOff x="5559625" y="3143250"/>
                <a:chExt cx="1072750" cy="1492649"/>
              </a:xfrm>
            </p:grpSpPr>
            <p:pic>
              <p:nvPicPr>
                <p:cNvPr id="73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1"/>
                  <a:ext cx="1072750" cy="874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Map colors</a:t>
                  </a:r>
                </a:p>
              </p:txBody>
            </p:sp>
          </p:grpSp>
          <p:pic>
            <p:nvPicPr>
              <p:cNvPr id="66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7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/>
              <p:cNvSpPr txBox="1"/>
              <p:nvPr/>
            </p:nvSpPr>
            <p:spPr>
              <a:xfrm>
                <a:off x="5510653" y="4213486"/>
                <a:ext cx="2361865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2" name="Bent-Up Arrow 101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104" name="Right Arrow 103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5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106" name="Group 105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7" name="Rectangle 106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08" name="Group 107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1476519" y="2477904"/>
                    <a:ext cx="1966281" cy="2114455"/>
                    <a:chOff x="2947481" y="2679160"/>
                    <a:chExt cx="3572190" cy="3841384"/>
                  </a:xfrm>
                </p:grpSpPr>
                <p:sp>
                  <p:nvSpPr>
                    <p:cNvPr id="126" name="Rectangle 125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7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9">
                      <a:extLst>
                        <a:ext uri="{96DAC541-7B7A-43D3-8B79-37D633B846F1}">
                          <asvg:svgBlip xmlns:asvg="http://schemas.microsoft.com/office/drawing/2016/SVG/main" xmlns="" r:embed="rId3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8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3585905" y="2683173"/>
                      <a:ext cx="2933766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124" name="Rectangle 123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125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extLst>
                          <a:ext uri="{96DAC541-7B7A-43D3-8B79-37D633B846F1}">
                            <asvg:svgBlip xmlns:asvg="http://schemas.microsoft.com/office/drawing/2016/SVG/main" xmlns="" r:embed="rId3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116" name="Up-Down Arrow 115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7" name="Bent-Up Arrow 116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0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xmlns="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1237139" y="1880248"/>
                  <a:ext cx="2395528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12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xmlns="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113" name="Right Arrow 112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0874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wrap</a:t>
            </a:r>
          </a:p>
        </p:txBody>
      </p:sp>
    </p:spTree>
    <p:extLst>
      <p:ext uri="{BB962C8B-B14F-4D97-AF65-F5344CB8AC3E}">
        <p14:creationId xmlns:p14="http://schemas.microsoft.com/office/powerpoint/2010/main" val="999408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Useful links</a:t>
            </a: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23089" y="1427015"/>
            <a:ext cx="13984225" cy="6311697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AWS .NET blog: </a:t>
            </a:r>
            <a:r>
              <a:rPr lang="en-US" dirty="0" smtClean="0">
                <a:hlinkClick r:id="rId2"/>
              </a:rPr>
              <a:t>https://aws.amazon.com/blogs/developer/tag/net/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.NET Home: </a:t>
            </a:r>
            <a:r>
              <a:rPr lang="en-US" dirty="0">
                <a:hlinkClick r:id="rId3"/>
              </a:rPr>
              <a:t>https://github.com/aws/dotnet</a:t>
            </a:r>
            <a:endParaRPr lang="en-US" dirty="0" smtClean="0"/>
          </a:p>
          <a:p>
            <a:pPr lvl="1"/>
            <a:r>
              <a:rPr lang="en-US" dirty="0" smtClean="0"/>
              <a:t>AWS SDK for .NET: </a:t>
            </a:r>
            <a:r>
              <a:rPr lang="en-US" dirty="0" smtClean="0">
                <a:hlinkClick r:id="rId4"/>
              </a:rPr>
              <a:t>https://github.com/aws/aws-sdk-net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.NET Core: </a:t>
            </a:r>
            <a:r>
              <a:rPr lang="en-US" dirty="0" smtClean="0">
                <a:hlinkClick r:id="rId5"/>
              </a:rPr>
              <a:t>https://github.com/aws/aws-lambda-dotnet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.NET Global Tools: </a:t>
            </a:r>
            <a:r>
              <a:rPr lang="en-US" dirty="0" smtClean="0">
                <a:hlinkClick r:id="rId6"/>
              </a:rPr>
              <a:t>https://github.com/aws/aws-extensions-for-dotnet-cli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Upcoming .NET support in AWS Toolkit for Visual Studio Code!</a:t>
            </a:r>
          </a:p>
          <a:p>
            <a:pPr lvl="1"/>
            <a:r>
              <a:rPr lang="en-US" dirty="0" smtClean="0">
                <a:hlinkClick r:id="rId7"/>
              </a:rPr>
              <a:t>https://github.com/aws/aws-toolkit-vscode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9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Twitter: @</a:t>
            </a:r>
            <a:r>
              <a:rPr lang="en-US" dirty="0" err="1" smtClean="0"/>
              <a:t>socketnorm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64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8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.NET Releases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4742837"/>
          </a:xfrm>
        </p:spPr>
        <p:txBody>
          <a:bodyPr/>
          <a:lstStyle/>
          <a:p>
            <a:r>
              <a:rPr lang="en-US" dirty="0"/>
              <a:t>ASP.NET Core Identity Provider for Amazon </a:t>
            </a:r>
            <a:r>
              <a:rPr lang="en-US" dirty="0" err="1"/>
              <a:t>Cognito</a:t>
            </a:r>
            <a:r>
              <a:rPr lang="en-US" dirty="0"/>
              <a:t> – General Available</a:t>
            </a:r>
          </a:p>
          <a:p>
            <a:pPr lvl="1"/>
            <a:r>
              <a:rPr lang="en-US" dirty="0">
                <a:hlinkClick r:id="rId2"/>
              </a:rPr>
              <a:t>https://aws.amazon.com/blogs/developer/now-generally-available-the-asp-net-core-identity-provider-for-amazon-cognito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X-RAY Support – General Available</a:t>
            </a:r>
          </a:p>
          <a:p>
            <a:pPr lvl="1"/>
            <a:r>
              <a:rPr lang="en-US" dirty="0">
                <a:hlinkClick r:id="rId3"/>
              </a:rPr>
              <a:t>https://aws.amazon.com/blogs/developer/aws-x-ray-support-for-net-core-is-ga/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SDK for .NET updated to .NET Standard 2.0</a:t>
            </a:r>
          </a:p>
          <a:p>
            <a:pPr lvl="1"/>
            <a:r>
              <a:rPr lang="en-US" dirty="0">
                <a:hlinkClick r:id="rId4"/>
              </a:rPr>
              <a:t>https://aws.amazon.com/blogs/developer/aws-sdk-for-net-now-targets-net-standard-2-0/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60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</a:t>
            </a:r>
            <a:r>
              <a:rPr lang="en-US" dirty="0"/>
              <a:t>Layer </a:t>
            </a:r>
            <a:r>
              <a:rPr lang="en-US" dirty="0" smtClean="0"/>
              <a:t>Support for </a:t>
            </a:r>
            <a:r>
              <a:rPr lang="en-US" dirty="0"/>
              <a:t>.NET Core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2959775" cy="49982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Include .NET assemblies in layer to reduce deployment bundle size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Option to pre-</a:t>
            </a:r>
            <a:r>
              <a:rPr lang="en-US" dirty="0" err="1" smtClean="0">
                <a:latin typeface="+mn-lt"/>
              </a:rPr>
              <a:t>jit</a:t>
            </a:r>
            <a:r>
              <a:rPr lang="en-US" dirty="0" smtClean="0">
                <a:latin typeface="+mn-lt"/>
              </a:rPr>
              <a:t> .NET assemblies to improve cold start 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  <a:hlinkClick r:id="rId3"/>
              </a:rPr>
              <a:t>https</a:t>
            </a:r>
            <a:r>
              <a:rPr lang="en-US" dirty="0">
                <a:latin typeface="+mn-lt"/>
                <a:hlinkClick r:id="rId3"/>
              </a:rPr>
              <a:t>://</a:t>
            </a:r>
            <a:r>
              <a:rPr lang="en-US" dirty="0" smtClean="0">
                <a:latin typeface="+mn-lt"/>
                <a:hlinkClick r:id="rId3"/>
              </a:rPr>
              <a:t>github.com/aws/aws-extensions-for-dotnet-cli/tree/master/src/docs/Layers.md</a:t>
            </a:r>
            <a:endParaRPr lang="en-US" dirty="0" smtClean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914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.NET </a:t>
            </a:r>
            <a:r>
              <a:rPr lang="en-US" dirty="0"/>
              <a:t>Core Custom Runtime </a:t>
            </a:r>
            <a:r>
              <a:rPr lang="en-US" dirty="0" smtClean="0"/>
              <a:t>Support</a:t>
            </a:r>
            <a:r>
              <a:rPr lang="en-US" sz="9600" dirty="0"/>
              <a:t/>
            </a:r>
            <a:br>
              <a:rPr lang="en-US" sz="96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16218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Deploy .NET Core 2.2 or 3.0 Lambda functions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Amazon.Lambda.RuntimeSupport</a:t>
            </a:r>
            <a:r>
              <a:rPr lang="en-US" dirty="0" smtClean="0">
                <a:latin typeface="+mn-lt"/>
              </a:rPr>
              <a:t> NuGet package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Package as a self contained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>
                <a:hlinkClick r:id="rId3"/>
              </a:rPr>
              <a:t>https://aws.amazon.com/blogs/developer/announcing-amazon-lambda-runtimesupport</a:t>
            </a:r>
            <a:r>
              <a:rPr lang="en-US" dirty="0" smtClean="0">
                <a:hlinkClick r:id="rId3"/>
              </a:rPr>
              <a:t>/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466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AWS Lambda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868751"/>
          </a:xfrm>
        </p:spPr>
        <p:txBody>
          <a:bodyPr/>
          <a:lstStyle/>
          <a:p>
            <a:r>
              <a:rPr lang="en-US" dirty="0" smtClean="0"/>
              <a:t>.NET Core Global Tool: </a:t>
            </a:r>
            <a:r>
              <a:rPr lang="en-US" dirty="0" err="1" smtClean="0"/>
              <a:t>Amazon.Lambda.Tools</a:t>
            </a:r>
            <a:endParaRPr lang="en-US" dirty="0"/>
          </a:p>
          <a:p>
            <a:pPr lvl="1"/>
            <a:r>
              <a:rPr lang="en-US" dirty="0" smtClean="0"/>
              <a:t>Cross platform command line tool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https://github.com/aws/aws-extensions-for-dotnet-cli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Toolkit for Visual Studio</a:t>
            </a:r>
            <a:endParaRPr lang="en-US" dirty="0"/>
          </a:p>
          <a:p>
            <a:pPr lvl="1"/>
            <a:r>
              <a:rPr lang="en-US" dirty="0" smtClean="0"/>
              <a:t>Upcoming release for Visual Studio 2019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https://aws.amazon.com/visualstudio/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19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.NET applications on AWS</a:t>
            </a:r>
          </a:p>
        </p:txBody>
      </p:sp>
    </p:spTree>
    <p:extLst>
      <p:ext uri="{BB962C8B-B14F-4D97-AF65-F5344CB8AC3E}">
        <p14:creationId xmlns:p14="http://schemas.microsoft.com/office/powerpoint/2010/main" val="1672573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/>
              <a:t>Elastic Mosaic Processing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6259513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What does it do?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How was it built?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/>
              <a:t>What problems were solved?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33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853_Summit_2019_Template_Light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 2019 template_16x9_light (1)" id="{CE5BD41F-FEF9-401F-8191-825B343EC2DA}" vid="{BA5CEF5C-D5D2-48E3-9A41-FC5AF438A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630a2e83-186a-4a0f-ab27-bee8a8096ab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Summit 2019 template_16x9_light</Template>
  <TotalTime>2032</TotalTime>
  <Words>766</Words>
  <Application>Microsoft Office PowerPoint</Application>
  <PresentationFormat>Custom</PresentationFormat>
  <Paragraphs>208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Light</vt:lpstr>
      <vt:lpstr>Amazon Ember Medium</vt:lpstr>
      <vt:lpstr>Arial</vt:lpstr>
      <vt:lpstr>Arial Black</vt:lpstr>
      <vt:lpstr>Lucida Console</vt:lpstr>
      <vt:lpstr>Segoe UI</vt:lpstr>
      <vt:lpstr>4-05853_Summit_2019_Template_Light</vt:lpstr>
      <vt:lpstr>PowerPoint Presentation</vt:lpstr>
      <vt:lpstr>Developing with .NET Core on AWS </vt:lpstr>
      <vt:lpstr>What’s new for .NET on AWS</vt:lpstr>
      <vt:lpstr>Latest .NET Releases</vt:lpstr>
      <vt:lpstr>AWS Lambda Layer Support for .NET Core </vt:lpstr>
      <vt:lpstr>AWS Lambda .NET Core Custom Runtime Support </vt:lpstr>
      <vt:lpstr>.NET Core AWS Lambda Tools</vt:lpstr>
      <vt:lpstr>Modern .NET applications on AWS</vt:lpstr>
      <vt:lpstr>Simple Elastic Mosaic Processing Application</vt:lpstr>
      <vt:lpstr>What are we going to learn?</vt:lpstr>
      <vt:lpstr>What is a mosaic image?</vt:lpstr>
      <vt:lpstr>PowerPoint Presentation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PowerPoint Presentation</vt:lpstr>
      <vt:lpstr>Mosaic rendering</vt:lpstr>
      <vt:lpstr>PowerPoint Presentation</vt:lpstr>
      <vt:lpstr>PowerPoint Presentation</vt:lpstr>
      <vt:lpstr>Demo: Mosaic rendering</vt:lpstr>
      <vt:lpstr>PowerPoint Presentation</vt:lpstr>
      <vt:lpstr>Web front-end</vt:lpstr>
      <vt:lpstr>PowerPoint Presentation</vt:lpstr>
      <vt:lpstr>PowerPoint Presentation</vt:lpstr>
      <vt:lpstr>Demo: Hosting the web front-end</vt:lpstr>
      <vt:lpstr>PowerPoint Presentation</vt:lpstr>
      <vt:lpstr>PowerPoint Presentation</vt:lpstr>
      <vt:lpstr>Revisiting the architecture</vt:lpstr>
      <vt:lpstr>PowerPoint Presentation</vt:lpstr>
      <vt:lpstr>Session wrap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Johanson, Norm</dc:creator>
  <cp:keywords>AWS Summit 2019</cp:keywords>
  <cp:lastModifiedBy>Johanson, Norm</cp:lastModifiedBy>
  <cp:revision>95</cp:revision>
  <dcterms:created xsi:type="dcterms:W3CDTF">2019-03-24T04:42:54Z</dcterms:created>
  <dcterms:modified xsi:type="dcterms:W3CDTF">2019-03-26T07:39:54Z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